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7" r:id="rId3"/>
    <p:sldId id="262" r:id="rId4"/>
    <p:sldId id="258" r:id="rId5"/>
    <p:sldId id="261" r:id="rId6"/>
    <p:sldId id="259" r:id="rId7"/>
    <p:sldId id="267" r:id="rId8"/>
    <p:sldId id="257" r:id="rId9"/>
    <p:sldId id="270" r:id="rId10"/>
    <p:sldId id="284" r:id="rId11"/>
    <p:sldId id="279" r:id="rId12"/>
    <p:sldId id="272" r:id="rId13"/>
    <p:sldId id="288" r:id="rId14"/>
    <p:sldId id="289" r:id="rId15"/>
    <p:sldId id="290" r:id="rId16"/>
    <p:sldId id="294" r:id="rId17"/>
    <p:sldId id="293" r:id="rId18"/>
    <p:sldId id="291" r:id="rId19"/>
    <p:sldId id="292" r:id="rId20"/>
    <p:sldId id="285" r:id="rId21"/>
    <p:sldId id="295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7217"/>
  </p:normalViewPr>
  <p:slideViewPr>
    <p:cSldViewPr snapToGrid="0" showGuides="1">
      <p:cViewPr varScale="1">
        <p:scale>
          <a:sx n="178" d="100"/>
          <a:sy n="178" d="100"/>
        </p:scale>
        <p:origin x="168" y="2792"/>
      </p:cViewPr>
      <p:guideLst>
        <p:guide orient="horz" pos="2137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074F5-3E95-BB41-A2CD-C38CE9AE00BA}" type="datetimeFigureOut">
              <a:rPr kumimoji="1" lang="ko-Kore-KR" altLang="en-US" smtClean="0"/>
              <a:t>2021. 8. 20.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6E7BF-67EA-D04B-827C-0469095206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809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당신의 여행은 이미 여기에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course2go </a:t>
            </a:r>
            <a:r>
              <a:rPr kumimoji="1" lang="ko-KR" altLang="en-US" dirty="0"/>
              <a:t>팀의 발표를 맡게 된 </a:t>
            </a:r>
            <a:r>
              <a:rPr kumimoji="1" lang="en-US" altLang="ko-KR" dirty="0"/>
              <a:t>6</a:t>
            </a:r>
            <a:r>
              <a:rPr kumimoji="1" lang="ko-KR" altLang="en-US" dirty="0"/>
              <a:t>팀 팀장 이진호입니다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지금부터 </a:t>
            </a:r>
            <a:r>
              <a:rPr kumimoji="1" lang="en-US" altLang="ko-KR" dirty="0"/>
              <a:t>6</a:t>
            </a:r>
            <a:r>
              <a:rPr kumimoji="1" lang="ko-KR" altLang="en-US" dirty="0"/>
              <a:t>팀의 발표를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8904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개발일정입니다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프로젝트 시작과 동시에 팀원들과 </a:t>
            </a:r>
            <a:r>
              <a:rPr kumimoji="1" lang="en-US" altLang="ko-KR" dirty="0"/>
              <a:t>6</a:t>
            </a:r>
            <a:r>
              <a:rPr kumimoji="1" lang="ko-KR" altLang="en-US" dirty="0"/>
              <a:t>주간의 대략적인 계획을 세웠고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계획한 대로 </a:t>
            </a:r>
            <a:r>
              <a:rPr kumimoji="1" lang="en-US" altLang="ko-KR" dirty="0"/>
              <a:t>6</a:t>
            </a:r>
            <a:r>
              <a:rPr kumimoji="1" lang="ko-KR" altLang="en-US" dirty="0"/>
              <a:t>주간의 프로젝트기간 동안 큰 문제없이 개발할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7402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두번째로</a:t>
            </a:r>
            <a:r>
              <a:rPr kumimoji="1" lang="ko-KR" altLang="en-US" dirty="0"/>
              <a:t> 협업 방식 소개입니다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저희팀은</a:t>
            </a:r>
            <a:r>
              <a:rPr kumimoji="1" lang="ko-KR" altLang="en-US" dirty="0"/>
              <a:t> 모든 팀이 사용하는 깃과 지라 이외에도 </a:t>
            </a:r>
            <a:r>
              <a:rPr kumimoji="1" lang="ko-KR" altLang="en-US" dirty="0" err="1"/>
              <a:t>디스코드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슬랙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</a:t>
            </a:r>
            <a:r>
              <a:rPr kumimoji="1" lang="ko-KR" altLang="en-US" dirty="0" err="1"/>
              <a:t>협업툴을</a:t>
            </a:r>
            <a:r>
              <a:rPr kumimoji="1" lang="ko-KR" altLang="en-US" dirty="0"/>
              <a:t> 이용하여</a:t>
            </a:r>
            <a:endParaRPr kumimoji="1" lang="en-US" altLang="ko-KR" dirty="0"/>
          </a:p>
          <a:p>
            <a:r>
              <a:rPr kumimoji="1" lang="ko-KR" altLang="en-US" dirty="0"/>
              <a:t>온라인 상황에서도 원활하게 협업할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374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디스코드를</a:t>
            </a:r>
            <a:r>
              <a:rPr kumimoji="1" lang="ko-KR" altLang="en-US" dirty="0"/>
              <a:t> 활용하여 각종 공지사항부터 </a:t>
            </a:r>
            <a:r>
              <a:rPr kumimoji="1" lang="ko-KR" altLang="en-US" dirty="0" err="1"/>
              <a:t>파트별</a:t>
            </a:r>
            <a:r>
              <a:rPr kumimoji="1" lang="ko-KR" altLang="en-US" dirty="0"/>
              <a:t> 이슈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회의 등 전반적인 작업을 진행했습니다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4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그다음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노션을</a:t>
            </a:r>
            <a:r>
              <a:rPr kumimoji="1" lang="ko-KR" altLang="en-US" dirty="0"/>
              <a:t> 활용하여 프로젝트 기획과 설계 뿐 아니라 프로젝트를 하며 생긴 중요한 정보들을 기록하고 공유했습니다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0535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세번째로 </a:t>
            </a:r>
            <a:r>
              <a:rPr kumimoji="1" lang="ko-KR" altLang="en-US" dirty="0" err="1"/>
              <a:t>슬랙과</a:t>
            </a:r>
            <a:r>
              <a:rPr kumimoji="1" lang="ko-KR" altLang="en-US" dirty="0"/>
              <a:t> 스프링부트를 연동시켜 </a:t>
            </a:r>
            <a:r>
              <a:rPr kumimoji="1" lang="ko-KR" altLang="en-US" dirty="0" err="1"/>
              <a:t>슬랙봇이</a:t>
            </a:r>
            <a:r>
              <a:rPr kumimoji="1" lang="ko-KR" altLang="en-US" dirty="0"/>
              <a:t> 서버에서 발생하는 이슈를 </a:t>
            </a:r>
            <a:r>
              <a:rPr kumimoji="1" lang="ko-KR" altLang="en-US" dirty="0" err="1"/>
              <a:t>채팅방에</a:t>
            </a:r>
            <a:r>
              <a:rPr kumimoji="1" lang="ko-KR" altLang="en-US" dirty="0"/>
              <a:t> 띄우도록 설정하여</a:t>
            </a:r>
            <a:endParaRPr kumimoji="1" lang="en-US" altLang="ko-KR" dirty="0"/>
          </a:p>
          <a:p>
            <a:r>
              <a:rPr kumimoji="1" lang="ko-KR" altLang="en-US" dirty="0"/>
              <a:t>모든 팀원이 실시간으로 서버에서 발생하는 이슈를 확인하여 조치할 수 있도록 활용하였습니다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 개발 과정 산출물을 간단하게 보여드리겠습니다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8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저희팀은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소스트리를</a:t>
            </a:r>
            <a:r>
              <a:rPr kumimoji="1" lang="ko-KR" altLang="en-US" dirty="0"/>
              <a:t> 활용하여 깃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관리를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캡처한 사진 첨부했습니다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2029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지라 관리를 통한 소멸 차트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5489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저희 프로젝트 데이터 베이스 설계도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9272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프론트엔드</a:t>
            </a:r>
            <a:r>
              <a:rPr kumimoji="1" lang="ko-KR" altLang="en-US" dirty="0"/>
              <a:t> 프로젝트 구조입니다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6553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프로젝트 구조입니다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326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발표를 시작하기전에 저희 서비스를 체험해 보실 수 있도록 두가지 방법을 준비했습니다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좌측의 </a:t>
            </a:r>
            <a:r>
              <a:rPr kumimoji="1" lang="ko-KR" altLang="en-US" dirty="0" err="1"/>
              <a:t>큐알코드는</a:t>
            </a:r>
            <a:r>
              <a:rPr kumimoji="1" lang="ko-KR" altLang="en-US" dirty="0"/>
              <a:t> 플레이스토어에 출시한 저희 어플리케이션이니 다운로드 하셔서 쓰시면 되고</a:t>
            </a:r>
            <a:endParaRPr kumimoji="1" lang="en-US" altLang="ko-KR" dirty="0"/>
          </a:p>
          <a:p>
            <a:r>
              <a:rPr kumimoji="1" lang="ko-KR" altLang="en-US" dirty="0"/>
              <a:t>우측의 </a:t>
            </a:r>
            <a:r>
              <a:rPr kumimoji="1" lang="ko-KR" altLang="en-US" dirty="0" err="1"/>
              <a:t>큐알코드는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PC</a:t>
            </a:r>
            <a:r>
              <a:rPr kumimoji="1" lang="ko-KR" altLang="en-US" dirty="0"/>
              <a:t>가 아닌 모바일에서 </a:t>
            </a:r>
            <a:r>
              <a:rPr kumimoji="1" lang="ko-KR" altLang="en-US" dirty="0" err="1"/>
              <a:t>접속하셔야</a:t>
            </a:r>
            <a:r>
              <a:rPr kumimoji="1" lang="ko-KR" altLang="en-US" dirty="0"/>
              <a:t> 제대로 서비스를 이용하실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41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네번째</a:t>
            </a:r>
            <a:r>
              <a:rPr kumimoji="1" lang="ko-KR" altLang="en-US" dirty="0"/>
              <a:t> 파트는 프로젝트 시연입니다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화면을 전환해서 시연을 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1183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네번째</a:t>
            </a:r>
            <a:r>
              <a:rPr kumimoji="1" lang="ko-KR" altLang="en-US" dirty="0"/>
              <a:t> 파트는 프로젝트 시연입니다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화면을 전환해서 시연을 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381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 err="1"/>
              <a:t>팀발표</a:t>
            </a:r>
            <a:r>
              <a:rPr kumimoji="1" lang="ko-KR" altLang="en-US" dirty="0"/>
              <a:t>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831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목자인데요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발표는 서비스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팀원 그리고 개발과정 소개에 이어 프로젝트 시연을 보여드리고 마지막으로 </a:t>
            </a:r>
            <a:r>
              <a:rPr kumimoji="1" lang="en-US" altLang="ko-KR" dirty="0"/>
              <a:t>Q&amp;A</a:t>
            </a:r>
            <a:r>
              <a:rPr kumimoji="1" lang="ko-KR" altLang="en-US" dirty="0"/>
              <a:t>시간을 갖는 순서로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432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</a:t>
            </a:r>
            <a:r>
              <a:rPr kumimoji="1" lang="ko-KR" altLang="en-US" dirty="0"/>
              <a:t> 파트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서비스 소개입니다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발표이기 때문에 대부분의 분들께서 </a:t>
            </a:r>
            <a:r>
              <a:rPr kumimoji="1" lang="en-US" altLang="ko-KR" dirty="0"/>
              <a:t>course2go</a:t>
            </a:r>
            <a:r>
              <a:rPr kumimoji="1" lang="ko-KR" altLang="en-US" dirty="0"/>
              <a:t>가 어떤 서비스인지 대략적으로 알고 계실 거라 생각하는데요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간략하게 정리하도록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214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Course2go</a:t>
            </a:r>
            <a:r>
              <a:rPr kumimoji="1" lang="ko-KR" altLang="en-US" dirty="0"/>
              <a:t>는 동선 기반 </a:t>
            </a:r>
            <a:r>
              <a:rPr kumimoji="1" lang="en-US" altLang="ko-KR" dirty="0"/>
              <a:t>SNS</a:t>
            </a:r>
            <a:r>
              <a:rPr kumimoji="1" lang="ko-KR" altLang="en-US" dirty="0" err="1"/>
              <a:t>로서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첫번째로 여행의 순간순간을 모아 전부를 기록하고 공유할 수 있습니다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기존의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의 경우 여행의 특정 순간에 초점을 맞춰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등록하고 공유했지만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course2go</a:t>
            </a:r>
            <a:r>
              <a:rPr kumimoji="1" lang="ko-KR" altLang="en-US" dirty="0"/>
              <a:t>는 이러한 순간 순간을 모아 온전한 여행으로 기록하고 공유할 수 있습니다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또한 동선 </a:t>
            </a:r>
            <a:r>
              <a:rPr kumimoji="1" lang="ko-KR" altLang="en-US" dirty="0" err="1"/>
              <a:t>게시글에</a:t>
            </a:r>
            <a:r>
              <a:rPr kumimoji="1" lang="ko-KR" altLang="en-US" dirty="0"/>
              <a:t> 포함된 각 장소에 대해 장소 </a:t>
            </a:r>
            <a:r>
              <a:rPr kumimoji="1" lang="ko-KR" altLang="en-US" dirty="0" err="1"/>
              <a:t>게시글</a:t>
            </a:r>
            <a:r>
              <a:rPr kumimoji="1" lang="ko-KR" altLang="en-US" dirty="0"/>
              <a:t> 작성도 가능하게 하여 특정 순간에 대한 </a:t>
            </a:r>
            <a:r>
              <a:rPr kumimoji="1" lang="ko-KR" altLang="en-US" dirty="0" err="1"/>
              <a:t>추억또한</a:t>
            </a:r>
            <a:r>
              <a:rPr kumimoji="1" lang="ko-KR" altLang="en-US" dirty="0"/>
              <a:t> 공유가 가능하도록 하였습니다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두번째로 하나의 여행의 동선을 한눈에 확인할 수 있습니다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동선을 구성하는 모든 장소에 대해 실제 지도에 표시를 하고 각 장소들을 이어준 동선이미지를 제공하기 때문에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보았을 때 어떤 동선으로 여행을 했는지 한눈에 파악할 수 있기 때문에</a:t>
            </a:r>
            <a:endParaRPr kumimoji="1" lang="en-US" altLang="ko-KR" dirty="0"/>
          </a:p>
          <a:p>
            <a:r>
              <a:rPr kumimoji="1" lang="ko-KR" altLang="en-US" dirty="0"/>
              <a:t>여행계획을 세우는 사용자의 입장에서 원하는 동선의 여행을 선택하기 쉽도록 하였습니다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266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파트는 </a:t>
            </a:r>
            <a:r>
              <a:rPr kumimoji="1" lang="ko-KR" altLang="en-US" dirty="0" err="1"/>
              <a:t>팀원소개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5878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</a:t>
            </a:r>
            <a:r>
              <a:rPr kumimoji="1" lang="ko-KR" altLang="en-US" dirty="0" err="1"/>
              <a:t>백엔드개발자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명과 </a:t>
            </a:r>
            <a:r>
              <a:rPr kumimoji="1" lang="ko-KR" altLang="en-US" dirty="0" err="1"/>
              <a:t>프론트엔드</a:t>
            </a:r>
            <a:r>
              <a:rPr kumimoji="1" lang="ko-KR" altLang="en-US" dirty="0"/>
              <a:t> 개발자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명으로 구성되어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프론트엔드</a:t>
            </a:r>
            <a:r>
              <a:rPr kumimoji="1" lang="ko-KR" altLang="en-US" dirty="0"/>
              <a:t> 개발자가 한명뿐이었기 때문에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개발에 조금 더 서둘렀고 </a:t>
            </a:r>
            <a:r>
              <a:rPr kumimoji="1" lang="ko-KR" altLang="en-US" dirty="0" err="1"/>
              <a:t>백엔드개발이</a:t>
            </a:r>
            <a:r>
              <a:rPr kumimoji="1" lang="ko-KR" altLang="en-US" dirty="0"/>
              <a:t> 완료된 시점부터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개발자들이 배포와 </a:t>
            </a:r>
            <a:r>
              <a:rPr kumimoji="1" lang="ko-KR" altLang="en-US" dirty="0" err="1"/>
              <a:t>프론트엔드로</a:t>
            </a:r>
            <a:r>
              <a:rPr kumimoji="1" lang="ko-KR" altLang="en-US" dirty="0"/>
              <a:t> 나뉘어 개발을 </a:t>
            </a:r>
            <a:r>
              <a:rPr kumimoji="1" lang="ko-KR" altLang="en-US" dirty="0" err="1"/>
              <a:t>이어나갔습니다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화면에 보이는 것처럼</a:t>
            </a:r>
            <a:endParaRPr kumimoji="1" lang="en-US" altLang="ko-KR" dirty="0"/>
          </a:p>
          <a:p>
            <a:r>
              <a:rPr kumimoji="1" lang="ko-KR" altLang="en-US" dirty="0"/>
              <a:t>저는 </a:t>
            </a:r>
            <a:r>
              <a:rPr kumimoji="1" lang="ko-KR" altLang="en-US" dirty="0" err="1"/>
              <a:t>백엔드와</a:t>
            </a:r>
            <a:r>
              <a:rPr kumimoji="1" lang="ko-KR" altLang="en-US" dirty="0"/>
              <a:t> 배포를 담당했고</a:t>
            </a:r>
            <a:endParaRPr kumimoji="1" lang="en-US" altLang="ko-KR" dirty="0"/>
          </a:p>
          <a:p>
            <a:r>
              <a:rPr kumimoji="1" lang="ko-KR" altLang="en-US" dirty="0"/>
              <a:t>기훈님은 </a:t>
            </a:r>
            <a:r>
              <a:rPr kumimoji="1" lang="ko-KR" altLang="en-US" dirty="0" err="1"/>
              <a:t>프론트엔드와</a:t>
            </a:r>
            <a:r>
              <a:rPr kumimoji="1" lang="ko-KR" altLang="en-US" dirty="0"/>
              <a:t> 안드로이드 </a:t>
            </a:r>
            <a:r>
              <a:rPr kumimoji="1" lang="ko-KR" altLang="en-US" dirty="0" err="1"/>
              <a:t>앱개발을</a:t>
            </a:r>
            <a:r>
              <a:rPr kumimoji="1" lang="ko-KR" altLang="en-US" dirty="0"/>
              <a:t> 담당했고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희승님과</a:t>
            </a:r>
            <a:r>
              <a:rPr kumimoji="1" lang="ko-KR" altLang="en-US" dirty="0"/>
              <a:t> 규홍님은 </a:t>
            </a:r>
            <a:r>
              <a:rPr kumimoji="1" lang="ko-KR" altLang="en-US" dirty="0" err="1"/>
              <a:t>백엔드엔드와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프론트엔드를</a:t>
            </a:r>
            <a:r>
              <a:rPr kumimoji="1" lang="ko-KR" altLang="en-US" dirty="0"/>
              <a:t> 담당했습니다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768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세번째 파트는 개발과정 소개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75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과정 소개는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소분류로 나누어 발표할 예정이고 순서는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6E7BF-67EA-D04B-827C-04690952069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2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44540" y="2916258"/>
            <a:ext cx="11407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당신의 여행은 이미 여기에 있다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440170" y="2464718"/>
            <a:ext cx="11311660" cy="1918741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34547-A834-A140-90B6-B13AB8AA5665}"/>
              </a:ext>
            </a:extLst>
          </p:cNvPr>
          <p:cNvSpPr txBox="1"/>
          <p:nvPr/>
        </p:nvSpPr>
        <p:spPr>
          <a:xfrm>
            <a:off x="3865193" y="5112898"/>
            <a:ext cx="4461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course2go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5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620522"/>
            <a:ext cx="10566400" cy="740846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21.07.12 ~ 21.07.16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941326" y="1966622"/>
            <a:ext cx="973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기획 및 설계</a:t>
            </a:r>
            <a:r>
              <a:rPr lang="en-US" altLang="ko-KR" sz="2000" dirty="0"/>
              <a:t>,</a:t>
            </a:r>
            <a:r>
              <a:rPr lang="ko-KR" altLang="en-US" sz="2000" dirty="0"/>
              <a:t> 개발환경 세팅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9458D1-5214-CC46-94E8-C81CC48A956A}"/>
              </a:ext>
            </a:extLst>
          </p:cNvPr>
          <p:cNvGrpSpPr/>
          <p:nvPr/>
        </p:nvGrpSpPr>
        <p:grpSpPr>
          <a:xfrm>
            <a:off x="1219200" y="2535567"/>
            <a:ext cx="10566400" cy="740846"/>
            <a:chOff x="1219200" y="1620522"/>
            <a:chExt cx="10566400" cy="122785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AD9404-F91A-CF4E-B540-24806C784650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643A6B2-30E2-A846-8ECA-BDCC21A753C5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21.07.17 ~ 21.07.18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1008AF-6A00-FB46-8ED8-6A43953CB937}"/>
              </a:ext>
            </a:extLst>
          </p:cNvPr>
          <p:cNvSpPr txBox="1"/>
          <p:nvPr/>
        </p:nvSpPr>
        <p:spPr>
          <a:xfrm>
            <a:off x="1941326" y="2881667"/>
            <a:ext cx="973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 </a:t>
            </a:r>
            <a:r>
              <a:rPr lang="ko-KR" altLang="en-US" sz="2000" dirty="0"/>
              <a:t>설계 및 프로젝트 생성</a:t>
            </a:r>
            <a:r>
              <a:rPr lang="en-US" altLang="ko-KR" sz="2000" dirty="0"/>
              <a:t>, git branch </a:t>
            </a:r>
            <a:r>
              <a:rPr lang="ko-KR" altLang="en-US" sz="2000" dirty="0"/>
              <a:t>생성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399A50-7E08-2647-B7FC-BB4A900DF350}"/>
              </a:ext>
            </a:extLst>
          </p:cNvPr>
          <p:cNvGrpSpPr/>
          <p:nvPr/>
        </p:nvGrpSpPr>
        <p:grpSpPr>
          <a:xfrm>
            <a:off x="1219200" y="3461810"/>
            <a:ext cx="10566400" cy="740846"/>
            <a:chOff x="1219200" y="1620522"/>
            <a:chExt cx="10566400" cy="122785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22F830-2671-B04F-AD5A-F88EDE66DD93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EB9EB1-FF27-1A41-B0CA-BF0BBE4B67D5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21.07.19 ~ 21.07.30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C5A500E-3CE3-404D-BFE3-DC82A5D13933}"/>
              </a:ext>
            </a:extLst>
          </p:cNvPr>
          <p:cNvSpPr txBox="1"/>
          <p:nvPr/>
        </p:nvSpPr>
        <p:spPr>
          <a:xfrm>
            <a:off x="1941326" y="3807910"/>
            <a:ext cx="973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기본기능 구현 </a:t>
            </a:r>
            <a:r>
              <a:rPr lang="en-US" altLang="ko-KR" sz="2000" dirty="0"/>
              <a:t>+</a:t>
            </a:r>
            <a:r>
              <a:rPr lang="ko-KR" altLang="en-US" sz="2000" dirty="0"/>
              <a:t> 필요한 기술 정보 습득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F883AC-C664-2049-8703-652EFB78FF32}"/>
              </a:ext>
            </a:extLst>
          </p:cNvPr>
          <p:cNvGrpSpPr/>
          <p:nvPr/>
        </p:nvGrpSpPr>
        <p:grpSpPr>
          <a:xfrm>
            <a:off x="1219200" y="4409859"/>
            <a:ext cx="10566400" cy="740846"/>
            <a:chOff x="1219200" y="1620522"/>
            <a:chExt cx="10566400" cy="12278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7339D6-4CEA-4E4E-85A5-658BE0BE38BA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1FB0B7-AB46-CD42-9058-50DE88509FA6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21.08.02 ~ 21.08.13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F394FB-88FC-694C-BDD0-F112B8C92D9F}"/>
              </a:ext>
            </a:extLst>
          </p:cNvPr>
          <p:cNvSpPr txBox="1"/>
          <p:nvPr/>
        </p:nvSpPr>
        <p:spPr>
          <a:xfrm>
            <a:off x="1941326" y="4755959"/>
            <a:ext cx="973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추가기능</a:t>
            </a:r>
            <a:r>
              <a:rPr lang="ko-KR" altLang="en-US" sz="2000" dirty="0"/>
              <a:t> 구현 </a:t>
            </a:r>
            <a:r>
              <a:rPr lang="en-US" altLang="ko-KR" sz="2000" dirty="0"/>
              <a:t>+</a:t>
            </a:r>
            <a:r>
              <a:rPr lang="ko-KR" altLang="en-US" sz="2000" dirty="0"/>
              <a:t> 배포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9BCB18-2824-5245-A356-FA0F35731A2C}"/>
              </a:ext>
            </a:extLst>
          </p:cNvPr>
          <p:cNvGrpSpPr/>
          <p:nvPr/>
        </p:nvGrpSpPr>
        <p:grpSpPr>
          <a:xfrm>
            <a:off x="1219200" y="5357908"/>
            <a:ext cx="10566400" cy="740846"/>
            <a:chOff x="1219200" y="1620522"/>
            <a:chExt cx="10566400" cy="122785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CEC853B-B9F4-A649-9DCD-083D6CC2158E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59471DD-B3E2-4142-B0EE-936AB7B5DD46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21.08.14 ~ 21.08.20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01E0DA2-D4FC-154F-A2CA-0B9421B70241}"/>
              </a:ext>
            </a:extLst>
          </p:cNvPr>
          <p:cNvSpPr txBox="1"/>
          <p:nvPr/>
        </p:nvSpPr>
        <p:spPr>
          <a:xfrm>
            <a:off x="1941326" y="5704008"/>
            <a:ext cx="973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에러 수정 및 마무리 작업</a:t>
            </a:r>
          </a:p>
        </p:txBody>
      </p:sp>
    </p:spTree>
    <p:extLst>
      <p:ext uri="{BB962C8B-B14F-4D97-AF65-F5344CB8AC3E}">
        <p14:creationId xmlns:p14="http://schemas.microsoft.com/office/powerpoint/2010/main" val="174607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3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협업 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50E950-6958-49B2-85BE-40C88FAC3456}"/>
              </a:ext>
            </a:extLst>
          </p:cNvPr>
          <p:cNvGrpSpPr/>
          <p:nvPr/>
        </p:nvGrpSpPr>
        <p:grpSpPr>
          <a:xfrm>
            <a:off x="1046480" y="1987550"/>
            <a:ext cx="3118103" cy="3082670"/>
            <a:chOff x="1295400" y="1981200"/>
            <a:chExt cx="3352800" cy="33147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F3494F1-F0F2-4739-871B-5D2F4400D071}"/>
                </a:ext>
              </a:extLst>
            </p:cNvPr>
            <p:cNvSpPr/>
            <p:nvPr/>
          </p:nvSpPr>
          <p:spPr>
            <a:xfrm>
              <a:off x="1397000" y="2044700"/>
              <a:ext cx="3251200" cy="3251200"/>
            </a:xfrm>
            <a:prstGeom prst="ellipse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BABDD82-2117-458E-B51F-06DB3460C84B}"/>
                </a:ext>
              </a:extLst>
            </p:cNvPr>
            <p:cNvSpPr/>
            <p:nvPr/>
          </p:nvSpPr>
          <p:spPr>
            <a:xfrm>
              <a:off x="1295400" y="1981200"/>
              <a:ext cx="3251200" cy="3251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55C066-838C-43B4-AF82-C3DB82B6E6A0}"/>
              </a:ext>
            </a:extLst>
          </p:cNvPr>
          <p:cNvGrpSpPr/>
          <p:nvPr/>
        </p:nvGrpSpPr>
        <p:grpSpPr>
          <a:xfrm>
            <a:off x="4802379" y="1993455"/>
            <a:ext cx="3118103" cy="3082670"/>
            <a:chOff x="1295400" y="1981200"/>
            <a:chExt cx="3352800" cy="33147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112223-9509-460C-B8F2-86A97FD57686}"/>
                </a:ext>
              </a:extLst>
            </p:cNvPr>
            <p:cNvSpPr/>
            <p:nvPr/>
          </p:nvSpPr>
          <p:spPr>
            <a:xfrm>
              <a:off x="1397000" y="2044700"/>
              <a:ext cx="3251200" cy="3251200"/>
            </a:xfrm>
            <a:prstGeom prst="ellipse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4B15D8A-A241-4502-96A6-9BED743BF334}"/>
                </a:ext>
              </a:extLst>
            </p:cNvPr>
            <p:cNvSpPr/>
            <p:nvPr/>
          </p:nvSpPr>
          <p:spPr>
            <a:xfrm>
              <a:off x="1295400" y="1981200"/>
              <a:ext cx="3251200" cy="3251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79036C-2C7D-4360-BF31-E15698F7F5EE}"/>
              </a:ext>
            </a:extLst>
          </p:cNvPr>
          <p:cNvGrpSpPr/>
          <p:nvPr/>
        </p:nvGrpSpPr>
        <p:grpSpPr>
          <a:xfrm>
            <a:off x="8558277" y="1999361"/>
            <a:ext cx="3118103" cy="3082670"/>
            <a:chOff x="1295400" y="1981200"/>
            <a:chExt cx="3352800" cy="33147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78032B7-9A74-4011-A098-4E8B64088A8F}"/>
                </a:ext>
              </a:extLst>
            </p:cNvPr>
            <p:cNvSpPr/>
            <p:nvPr/>
          </p:nvSpPr>
          <p:spPr>
            <a:xfrm>
              <a:off x="1397000" y="2044700"/>
              <a:ext cx="3251200" cy="3251200"/>
            </a:xfrm>
            <a:prstGeom prst="ellipse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985D0B-ACB6-4D03-A263-4019105D4415}"/>
                </a:ext>
              </a:extLst>
            </p:cNvPr>
            <p:cNvSpPr/>
            <p:nvPr/>
          </p:nvSpPr>
          <p:spPr>
            <a:xfrm>
              <a:off x="1295400" y="1981200"/>
              <a:ext cx="3251200" cy="3251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10F2301-4687-41E0-96BF-38645C02D5DE}"/>
              </a:ext>
            </a:extLst>
          </p:cNvPr>
          <p:cNvGrpSpPr/>
          <p:nvPr/>
        </p:nvGrpSpPr>
        <p:grpSpPr>
          <a:xfrm>
            <a:off x="9732491" y="5558472"/>
            <a:ext cx="675186" cy="481707"/>
            <a:chOff x="2638250" y="4140200"/>
            <a:chExt cx="749647" cy="56448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862F2ED-9A9E-4273-B8F5-2D2CC89EE2C9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72A5F6-0E1E-41DB-ABAF-C0134E516FE5}"/>
                </a:ext>
              </a:extLst>
            </p:cNvPr>
            <p:cNvSpPr txBox="1"/>
            <p:nvPr/>
          </p:nvSpPr>
          <p:spPr>
            <a:xfrm>
              <a:off x="2638250" y="4235820"/>
              <a:ext cx="749647" cy="46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Slack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9A4591-2E41-427D-B511-AD8259A4C6DA}"/>
              </a:ext>
            </a:extLst>
          </p:cNvPr>
          <p:cNvGrpSpPr/>
          <p:nvPr/>
        </p:nvGrpSpPr>
        <p:grpSpPr>
          <a:xfrm>
            <a:off x="5878008" y="5555547"/>
            <a:ext cx="872355" cy="481709"/>
            <a:chOff x="2528795" y="4140200"/>
            <a:chExt cx="968561" cy="56449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A414C4E-E8E8-4126-8114-125B56576437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8D55D9-652C-40C1-B64A-BF20601170AE}"/>
                </a:ext>
              </a:extLst>
            </p:cNvPr>
            <p:cNvSpPr txBox="1"/>
            <p:nvPr/>
          </p:nvSpPr>
          <p:spPr>
            <a:xfrm>
              <a:off x="2528795" y="4235821"/>
              <a:ext cx="968561" cy="468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Notion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E713D7-1C0A-4B06-933E-FAB12E0D4254}"/>
              </a:ext>
            </a:extLst>
          </p:cNvPr>
          <p:cNvGrpSpPr/>
          <p:nvPr/>
        </p:nvGrpSpPr>
        <p:grpSpPr>
          <a:xfrm>
            <a:off x="2095884" y="5555549"/>
            <a:ext cx="924805" cy="481707"/>
            <a:chOff x="2499678" y="4140200"/>
            <a:chExt cx="1026795" cy="56448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0211B92-6078-41B4-B86F-793CE3A38D45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B33DDB-1619-4DF7-BEFA-FE57A344BFB3}"/>
                </a:ext>
              </a:extLst>
            </p:cNvPr>
            <p:cNvSpPr txBox="1"/>
            <p:nvPr/>
          </p:nvSpPr>
          <p:spPr>
            <a:xfrm>
              <a:off x="2499678" y="4235820"/>
              <a:ext cx="1026795" cy="46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Discord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79E7156-0F5E-BF40-8B4C-B2AD644D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20" y="2865554"/>
            <a:ext cx="1265134" cy="12676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8DB8EA-238A-A548-AB45-C148A4775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83" y="2865554"/>
            <a:ext cx="1258000" cy="1258000"/>
          </a:xfrm>
          <a:prstGeom prst="rect">
            <a:avLst/>
          </a:prstGeom>
        </p:spPr>
      </p:pic>
      <p:pic>
        <p:nvPicPr>
          <p:cNvPr id="16" name="그림 15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85113B27-B6F1-384A-88BE-B37BE1A15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1" y="2859874"/>
            <a:ext cx="1320710" cy="12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협업 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031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Discord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05" y="1313238"/>
            <a:ext cx="8177544" cy="5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협업 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031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Notion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346" y="1313238"/>
            <a:ext cx="7599461" cy="5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협업 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031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Slack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2838" y="1313238"/>
            <a:ext cx="7206477" cy="5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9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03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산출물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713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Git branch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2838" y="2119146"/>
            <a:ext cx="7206477" cy="4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03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산출물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713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Jira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2838" y="1419662"/>
            <a:ext cx="7206477" cy="5427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BD84F-8CAB-054C-8A8E-61480AB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770323"/>
            <a:ext cx="7320197" cy="38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03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산출물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2713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DB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설계도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33695E-85FD-614A-A6B4-045646F4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201" y="1460231"/>
            <a:ext cx="5501191" cy="50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03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산출물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6" y="1932234"/>
              <a:ext cx="3357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FE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구조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9C13AD4-32DE-FA43-B22D-3A2DDA1C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39" y="1460231"/>
            <a:ext cx="1347019" cy="532785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242809C-1143-1C48-9E89-E7F478E16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58" y="1460230"/>
            <a:ext cx="2379143" cy="532785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058540D-7D7F-644D-BBFC-27EB3573C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81" y="1460229"/>
            <a:ext cx="2421915" cy="53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003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산출물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F9B2D41-A212-4F7B-9D03-2CAD580E626D}"/>
              </a:ext>
            </a:extLst>
          </p:cNvPr>
          <p:cNvGrpSpPr/>
          <p:nvPr/>
        </p:nvGrpSpPr>
        <p:grpSpPr>
          <a:xfrm>
            <a:off x="1046480" y="1460231"/>
            <a:ext cx="5067704" cy="904557"/>
            <a:chOff x="7283579" y="1932234"/>
            <a:chExt cx="5067704" cy="9045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784F74-145F-4FBA-9E20-1C0803AE0203}"/>
                </a:ext>
              </a:extLst>
            </p:cNvPr>
            <p:cNvSpPr txBox="1"/>
            <p:nvPr/>
          </p:nvSpPr>
          <p:spPr>
            <a:xfrm>
              <a:off x="7413827" y="1932234"/>
              <a:ext cx="34161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BE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구조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7221956-1325-43C6-8F5E-C9EFA30C3AFD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68261B0-A683-874A-883D-B640DDFDD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56" y="1465452"/>
            <a:ext cx="1735101" cy="508845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D89C9C-BF3B-F14D-93FD-441BA8964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03" y="1460231"/>
            <a:ext cx="2155099" cy="509510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35DE17B-BA9B-F345-8C41-AAC34045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028" y="1460231"/>
            <a:ext cx="1614466" cy="50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D64E14-7BCB-E748-9768-B20FFED35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514096"/>
            <a:ext cx="3750056" cy="3750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667656-7A57-C24B-BCD6-72E5DEDDB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80" y="514096"/>
            <a:ext cx="3750056" cy="3750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BE5B7-87FB-2E4E-A9E8-1EAE226DDAA0}"/>
              </a:ext>
            </a:extLst>
          </p:cNvPr>
          <p:cNvSpPr txBox="1"/>
          <p:nvPr/>
        </p:nvSpPr>
        <p:spPr>
          <a:xfrm>
            <a:off x="461087" y="4881130"/>
            <a:ext cx="4461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AA072-347C-684E-A56A-B5FC23544948}"/>
              </a:ext>
            </a:extLst>
          </p:cNvPr>
          <p:cNvSpPr txBox="1"/>
          <p:nvPr/>
        </p:nvSpPr>
        <p:spPr>
          <a:xfrm>
            <a:off x="7269302" y="4881130"/>
            <a:ext cx="4461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Mobile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5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C559A-8207-445E-91B6-8E890E1B6FEC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169B4-3C44-4B66-B7F8-05D562C1B17D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4384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프로젝트 시연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551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C559A-8207-445E-91B6-8E890E1B6FEC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169B4-3C44-4B66-B7F8-05D562C1B17D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4384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프로젝트 시연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86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300748" y="2916258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941336" y="2589198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서비스 소개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941336" y="3327320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팀원 소개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941336" y="4065442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개발 과정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941336" y="4803564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30BA47-9E66-4698-A927-048BAE4A41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7052B84-22D0-4C4F-BE70-709C04D42AE3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7A448D-84B7-4080-80E4-E1BF9380CB23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BDFBCA3-D719-4707-94D0-733502A02569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F2A2-666E-45E7-A36B-0E1450056600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EC052-5EBE-4930-A257-88E13C7DF39F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079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서비스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4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432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서비스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74841-9C6E-4835-8DC9-E77112068A67}"/>
              </a:ext>
            </a:extLst>
          </p:cNvPr>
          <p:cNvGrpSpPr/>
          <p:nvPr/>
        </p:nvGrpSpPr>
        <p:grpSpPr>
          <a:xfrm>
            <a:off x="1212112" y="1800285"/>
            <a:ext cx="10675088" cy="4362769"/>
            <a:chOff x="1212112" y="1490070"/>
            <a:chExt cx="10675088" cy="22419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274CE-B45D-43D1-AC35-3C5341A625D0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600551-1ABE-4E70-BAE0-48CB88187091}"/>
                </a:ext>
              </a:extLst>
            </p:cNvPr>
            <p:cNvSpPr/>
            <p:nvPr/>
          </p:nvSpPr>
          <p:spPr>
            <a:xfrm>
              <a:off x="1477926" y="1490070"/>
              <a:ext cx="2307265" cy="3140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84E38A-7CE9-4B7F-B868-C3FCA96C0B97}"/>
              </a:ext>
            </a:extLst>
          </p:cNvPr>
          <p:cNvSpPr txBox="1"/>
          <p:nvPr/>
        </p:nvSpPr>
        <p:spPr>
          <a:xfrm>
            <a:off x="1458723" y="2662882"/>
            <a:ext cx="9341587" cy="226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여행의 전부를 기록하고 공유할 수 있다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여행에 이동 동선을 한눈에 확인할 수 있다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A520F3-E237-4B2F-A48B-9E55F6FC4ACF}"/>
              </a:ext>
            </a:extLst>
          </p:cNvPr>
          <p:cNvSpPr txBox="1"/>
          <p:nvPr/>
        </p:nvSpPr>
        <p:spPr>
          <a:xfrm>
            <a:off x="1487654" y="1888127"/>
            <a:ext cx="228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동선기반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SNS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3F7E2E-4D5A-4C77-8D15-D29CB2C28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7648F7-F554-4C0D-97CA-A36EAF8767EF}"/>
              </a:ext>
            </a:extLst>
          </p:cNvPr>
          <p:cNvGrpSpPr/>
          <p:nvPr/>
        </p:nvGrpSpPr>
        <p:grpSpPr>
          <a:xfrm>
            <a:off x="81079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1D529-8D2B-474B-9F25-82A78D7C49B6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92C1EE-A8D3-45CD-9349-2B29A1FBF394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C5C153-A076-4039-92C3-83C7FE16A526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2,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7C893-6FA6-46CA-9368-8467288F5573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17203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팀원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9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2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팀원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04869A-BD29-4DC7-91D7-5BBE0E23E446}"/>
              </a:ext>
            </a:extLst>
          </p:cNvPr>
          <p:cNvSpPr/>
          <p:nvPr/>
        </p:nvSpPr>
        <p:spPr>
          <a:xfrm>
            <a:off x="953820" y="185030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79D018-052E-4229-A0F2-02E991E3E6E3}"/>
              </a:ext>
            </a:extLst>
          </p:cNvPr>
          <p:cNvSpPr/>
          <p:nvPr/>
        </p:nvSpPr>
        <p:spPr>
          <a:xfrm>
            <a:off x="953820" y="185030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EA20D3-126C-4CBA-A3F0-A080A84006B8}"/>
              </a:ext>
            </a:extLst>
          </p:cNvPr>
          <p:cNvSpPr/>
          <p:nvPr/>
        </p:nvSpPr>
        <p:spPr>
          <a:xfrm>
            <a:off x="9229495" y="185030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EBF9A4-B361-40B3-8E7A-F3C11FA051A4}"/>
              </a:ext>
            </a:extLst>
          </p:cNvPr>
          <p:cNvSpPr/>
          <p:nvPr/>
        </p:nvSpPr>
        <p:spPr>
          <a:xfrm>
            <a:off x="3712378" y="185030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A3DAF2-1F7C-46E7-B426-01CBA96C7D90}"/>
              </a:ext>
            </a:extLst>
          </p:cNvPr>
          <p:cNvSpPr/>
          <p:nvPr/>
        </p:nvSpPr>
        <p:spPr>
          <a:xfrm>
            <a:off x="6470936" y="185030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7171F-D77F-4EAF-9677-2178135068F0}"/>
              </a:ext>
            </a:extLst>
          </p:cNvPr>
          <p:cNvSpPr txBox="1"/>
          <p:nvPr/>
        </p:nvSpPr>
        <p:spPr>
          <a:xfrm>
            <a:off x="1550634" y="1983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이진호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BED8A5-AE89-4DB8-8F7C-A69C1D669162}"/>
              </a:ext>
            </a:extLst>
          </p:cNvPr>
          <p:cNvSpPr/>
          <p:nvPr/>
        </p:nvSpPr>
        <p:spPr>
          <a:xfrm>
            <a:off x="3712377" y="185030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19E26F-7EC5-434D-A610-1A13E8ACD47A}"/>
              </a:ext>
            </a:extLst>
          </p:cNvPr>
          <p:cNvSpPr txBox="1"/>
          <p:nvPr/>
        </p:nvSpPr>
        <p:spPr>
          <a:xfrm>
            <a:off x="4309191" y="1983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안기훈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8C152-0D2C-433A-8698-3179329FFB23}"/>
              </a:ext>
            </a:extLst>
          </p:cNvPr>
          <p:cNvSpPr/>
          <p:nvPr/>
        </p:nvSpPr>
        <p:spPr>
          <a:xfrm>
            <a:off x="6470934" y="185030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A849A-AF18-4F9E-A5FA-6085B46DB259}"/>
              </a:ext>
            </a:extLst>
          </p:cNvPr>
          <p:cNvSpPr txBox="1"/>
          <p:nvPr/>
        </p:nvSpPr>
        <p:spPr>
          <a:xfrm>
            <a:off x="7067748" y="1983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나희승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7259FC-91DF-4879-B886-91C086D82821}"/>
              </a:ext>
            </a:extLst>
          </p:cNvPr>
          <p:cNvSpPr/>
          <p:nvPr/>
        </p:nvSpPr>
        <p:spPr>
          <a:xfrm>
            <a:off x="9229491" y="185030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AF4433-43E3-4B46-90AE-7DB0B757E00B}"/>
              </a:ext>
            </a:extLst>
          </p:cNvPr>
          <p:cNvSpPr txBox="1"/>
          <p:nvPr/>
        </p:nvSpPr>
        <p:spPr>
          <a:xfrm>
            <a:off x="9815672" y="1983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조규홍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5D02C-85B2-4FCC-B93F-6052431E2E01}"/>
              </a:ext>
            </a:extLst>
          </p:cNvPr>
          <p:cNvSpPr txBox="1"/>
          <p:nvPr/>
        </p:nvSpPr>
        <p:spPr>
          <a:xfrm>
            <a:off x="1122944" y="50575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Backend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53F079-A668-40A7-A620-76685DA2C701}"/>
              </a:ext>
            </a:extLst>
          </p:cNvPr>
          <p:cNvSpPr txBox="1"/>
          <p:nvPr/>
        </p:nvSpPr>
        <p:spPr>
          <a:xfrm>
            <a:off x="3881502" y="50575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Frontend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ED64CC-50CE-4190-AF6D-7A471784D4C9}"/>
              </a:ext>
            </a:extLst>
          </p:cNvPr>
          <p:cNvSpPr txBox="1"/>
          <p:nvPr/>
        </p:nvSpPr>
        <p:spPr>
          <a:xfrm>
            <a:off x="6640061" y="50575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Backend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Frontend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0DE9B9-B69E-4A10-B0F2-099770FA6130}"/>
              </a:ext>
            </a:extLst>
          </p:cNvPr>
          <p:cNvSpPr txBox="1"/>
          <p:nvPr/>
        </p:nvSpPr>
        <p:spPr>
          <a:xfrm>
            <a:off x="9408167" y="50575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Backend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Frontend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 descr="사람, 젊은, 소년, 실내이(가) 표시된 사진&#10;&#10;자동 생성된 설명">
            <a:extLst>
              <a:ext uri="{FF2B5EF4-FFF2-40B4-BE49-F238E27FC236}">
                <a16:creationId xmlns:a16="http://schemas.microsoft.com/office/drawing/2014/main" id="{5B7D8816-4A83-5D45-A3E3-B62E506B8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0" y="2501064"/>
            <a:ext cx="2041450" cy="1855864"/>
          </a:xfrm>
          <a:prstGeom prst="rect">
            <a:avLst/>
          </a:prstGeom>
        </p:spPr>
      </p:pic>
      <p:pic>
        <p:nvPicPr>
          <p:cNvPr id="9" name="그림 8" descr="사람, 넥타이, 의류, 남자이(가) 표시된 사진&#10;&#10;자동 생성된 설명">
            <a:extLst>
              <a:ext uri="{FF2B5EF4-FFF2-40B4-BE49-F238E27FC236}">
                <a16:creationId xmlns:a16="http://schemas.microsoft.com/office/drawing/2014/main" id="{4143E2F9-2015-CD4A-965C-4562992EF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76" y="2471768"/>
            <a:ext cx="2041451" cy="1885159"/>
          </a:xfrm>
          <a:prstGeom prst="rect">
            <a:avLst/>
          </a:prstGeom>
        </p:spPr>
      </p:pic>
      <p:pic>
        <p:nvPicPr>
          <p:cNvPr id="11" name="그림 10" descr="사람, 넥타이, 남자, 의류이(가) 표시된 사진&#10;&#10;자동 생성된 설명">
            <a:extLst>
              <a:ext uri="{FF2B5EF4-FFF2-40B4-BE49-F238E27FC236}">
                <a16:creationId xmlns:a16="http://schemas.microsoft.com/office/drawing/2014/main" id="{276D0158-02BF-E94E-948B-7F037AD17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41" y="2501071"/>
            <a:ext cx="2041444" cy="1855858"/>
          </a:xfrm>
          <a:prstGeom prst="rect">
            <a:avLst/>
          </a:prstGeom>
        </p:spPr>
      </p:pic>
      <p:pic>
        <p:nvPicPr>
          <p:cNvPr id="13" name="그림 12" descr="젊은이(가) 표시된 사진&#10;&#10;자동 생성된 설명">
            <a:extLst>
              <a:ext uri="{FF2B5EF4-FFF2-40B4-BE49-F238E27FC236}">
                <a16:creationId xmlns:a16="http://schemas.microsoft.com/office/drawing/2014/main" id="{85BB4C0B-5F26-7E4F-B681-3B90C52B0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90" y="2501064"/>
            <a:ext cx="2041451" cy="18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B3D6E0-2AF0-430A-BCD4-5C0F77EFF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5E0A533-2167-4213-B397-7EB6CD00AB56}"/>
              </a:ext>
            </a:extLst>
          </p:cNvPr>
          <p:cNvGrpSpPr/>
          <p:nvPr/>
        </p:nvGrpSpPr>
        <p:grpSpPr>
          <a:xfrm>
            <a:off x="691116" y="935665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7D645B-1946-48F5-B25A-BBDB770769BA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46CD1A-130A-4BCF-A732-1783C01CE643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BE6507-0C35-4960-BED6-0DB68A877E88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3,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AAF4E5-2F0E-49E3-8700-C44F65C27DC8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637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개발 과정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91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개발 과정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F2698F-C271-4F90-9810-7B503B0B45C2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8C1D54-6D8E-47C4-88DC-4A6AC207C2FC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F3DF89-10B9-4781-989E-F9C78CFDFF78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AEEA1F-0C47-413B-8A8B-01C1232E6C8D}"/>
              </a:ext>
            </a:extLst>
          </p:cNvPr>
          <p:cNvGrpSpPr/>
          <p:nvPr/>
        </p:nvGrpSpPr>
        <p:grpSpPr>
          <a:xfrm>
            <a:off x="2076457" y="2300360"/>
            <a:ext cx="2930536" cy="552677"/>
            <a:chOff x="2076457" y="1649201"/>
            <a:chExt cx="2930536" cy="440071"/>
          </a:xfrm>
          <a:solidFill>
            <a:schemeClr val="accent1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B4A3F-C66C-456D-BC3F-0D64356D224F}"/>
                </a:ext>
              </a:extLst>
            </p:cNvPr>
            <p:cNvSpPr txBox="1"/>
            <p:nvPr/>
          </p:nvSpPr>
          <p:spPr>
            <a:xfrm>
              <a:off x="2076457" y="1649201"/>
              <a:ext cx="393056" cy="4166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858B4B-846C-47F2-9D04-BD3FE68AAFF8}"/>
                </a:ext>
              </a:extLst>
            </p:cNvPr>
            <p:cNvSpPr txBox="1"/>
            <p:nvPr/>
          </p:nvSpPr>
          <p:spPr>
            <a:xfrm>
              <a:off x="3355579" y="1672656"/>
              <a:ext cx="1651414" cy="4166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개발 일정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7DC485-3418-4F74-8424-9CE5187F6C1C}"/>
              </a:ext>
            </a:extLst>
          </p:cNvPr>
          <p:cNvSpPr/>
          <p:nvPr/>
        </p:nvSpPr>
        <p:spPr>
          <a:xfrm>
            <a:off x="1688785" y="3464882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00DB65-59C7-4F48-A090-CF4A0918C83F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DB541F-2CAD-476C-A7BA-668E2A725B1D}"/>
              </a:ext>
            </a:extLst>
          </p:cNvPr>
          <p:cNvGrpSpPr/>
          <p:nvPr/>
        </p:nvGrpSpPr>
        <p:grpSpPr>
          <a:xfrm>
            <a:off x="2076457" y="3619862"/>
            <a:ext cx="2930536" cy="552676"/>
            <a:chOff x="2076457" y="1649201"/>
            <a:chExt cx="2930536" cy="440070"/>
          </a:xfrm>
          <a:solidFill>
            <a:srgbClr val="FFC000"/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BD669-172B-40E6-BBD3-E10F000F9F3F}"/>
                </a:ext>
              </a:extLst>
            </p:cNvPr>
            <p:cNvSpPr txBox="1"/>
            <p:nvPr/>
          </p:nvSpPr>
          <p:spPr>
            <a:xfrm>
              <a:off x="2076457" y="1649201"/>
              <a:ext cx="393056" cy="4166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13EA9E-0638-44B8-A6BB-E8EC2CDAC909}"/>
                </a:ext>
              </a:extLst>
            </p:cNvPr>
            <p:cNvSpPr txBox="1"/>
            <p:nvPr/>
          </p:nvSpPr>
          <p:spPr>
            <a:xfrm>
              <a:off x="3355579" y="1672656"/>
              <a:ext cx="1651414" cy="4166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협업 방식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F20EA2-063E-4449-AA80-7E1D41AB2F5E}"/>
              </a:ext>
            </a:extLst>
          </p:cNvPr>
          <p:cNvGrpSpPr/>
          <p:nvPr/>
        </p:nvGrpSpPr>
        <p:grpSpPr>
          <a:xfrm>
            <a:off x="1688785" y="4686948"/>
            <a:ext cx="9652000" cy="1044000"/>
            <a:chOff x="1866900" y="1511299"/>
            <a:chExt cx="9652000" cy="1155699"/>
          </a:xfrm>
          <a:solidFill>
            <a:schemeClr val="accent5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D4E6C7-276B-41A0-88CC-BF257BD035D8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508471-D903-49E7-9D41-091D3BA976C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1A3D25-BD38-42F7-A12C-2321565106B2}"/>
              </a:ext>
            </a:extLst>
          </p:cNvPr>
          <p:cNvGrpSpPr/>
          <p:nvPr/>
        </p:nvGrpSpPr>
        <p:grpSpPr>
          <a:xfrm>
            <a:off x="2076457" y="4939362"/>
            <a:ext cx="4057447" cy="552677"/>
            <a:chOff x="2076457" y="1649201"/>
            <a:chExt cx="4057447" cy="440071"/>
          </a:xfrm>
          <a:solidFill>
            <a:schemeClr val="accent5">
              <a:lumMod val="75000"/>
            </a:schemeClr>
          </a:solidFill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A4773D-FF51-4433-924F-E1C27A1BA222}"/>
                </a:ext>
              </a:extLst>
            </p:cNvPr>
            <p:cNvSpPr txBox="1"/>
            <p:nvPr/>
          </p:nvSpPr>
          <p:spPr>
            <a:xfrm>
              <a:off x="2076457" y="1649201"/>
              <a:ext cx="393056" cy="41661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DFEE3C-18E8-4122-B7B5-DA030C49CE21}"/>
                </a:ext>
              </a:extLst>
            </p:cNvPr>
            <p:cNvSpPr txBox="1"/>
            <p:nvPr/>
          </p:nvSpPr>
          <p:spPr>
            <a:xfrm>
              <a:off x="3355579" y="1672656"/>
              <a:ext cx="2778325" cy="41661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bg1"/>
                  </a:solidFill>
                  <a:latin typeface="+mn-ea"/>
                </a:rPr>
                <a:t>개발 과정 산출물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55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709</Words>
  <Application>Microsoft Macintosh PowerPoint</Application>
  <PresentationFormat>와이드스크린</PresentationFormat>
  <Paragraphs>163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</vt:lpstr>
      <vt:lpstr>나눔스퀘어 Bold</vt:lpstr>
      <vt:lpstr>나눔스퀘어 Light</vt:lpstr>
      <vt:lpstr>Arial</vt:lpstr>
      <vt:lpstr>Arial Nova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LeeJInHO</cp:lastModifiedBy>
  <cp:revision>46</cp:revision>
  <dcterms:created xsi:type="dcterms:W3CDTF">2020-04-20T01:06:09Z</dcterms:created>
  <dcterms:modified xsi:type="dcterms:W3CDTF">2021-08-19T15:39:20Z</dcterms:modified>
</cp:coreProperties>
</file>